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5" r:id="rId1"/>
  </p:sldMasterIdLst>
  <p:sldIdLst>
    <p:sldId id="256" r:id="rId2"/>
    <p:sldId id="281" r:id="rId3"/>
    <p:sldId id="257" r:id="rId4"/>
    <p:sldId id="258" r:id="rId5"/>
    <p:sldId id="259" r:id="rId6"/>
    <p:sldId id="275" r:id="rId7"/>
    <p:sldId id="276" r:id="rId8"/>
    <p:sldId id="282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3" r:id="rId17"/>
    <p:sldId id="261" r:id="rId18"/>
    <p:sldId id="262" r:id="rId19"/>
    <p:sldId id="269" r:id="rId20"/>
    <p:sldId id="273" r:id="rId21"/>
    <p:sldId id="274" r:id="rId22"/>
    <p:sldId id="267" r:id="rId23"/>
    <p:sldId id="268" r:id="rId24"/>
    <p:sldId id="260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90"/>
  </p:normalViewPr>
  <p:slideViewPr>
    <p:cSldViewPr>
      <p:cViewPr varScale="1">
        <p:scale>
          <a:sx n="78" d="100"/>
          <a:sy n="78" d="100"/>
        </p:scale>
        <p:origin x="156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BE886-CCE0-4AB7-A361-C868E1E3F42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1C71610-132D-4CB2-A43F-8D9A74210085}">
      <dgm:prSet custT="1"/>
      <dgm:spPr/>
      <dgm:t>
        <a:bodyPr/>
        <a:lstStyle/>
        <a:p>
          <a:pPr algn="just"/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Il documento è di facile lettura perché suddiviso in sezioni che rappresentano i nuclei attorno ai quali ruota la struttura progettuale complessiva.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4E236-9330-4C2E-A7B3-87DB951A36C1}" type="parTrans" cxnId="{DFB7907B-DF15-4C90-827E-ACCC0D62C629}">
      <dgm:prSet/>
      <dgm:spPr/>
      <dgm:t>
        <a:bodyPr/>
        <a:lstStyle/>
        <a:p>
          <a:endParaRPr lang="en-US"/>
        </a:p>
      </dgm:t>
    </dgm:pt>
    <dgm:pt modelId="{7A80E74D-FD41-4A76-915D-8F5150822055}" type="sibTrans" cxnId="{DFB7907B-DF15-4C90-827E-ACCC0D62C629}">
      <dgm:prSet/>
      <dgm:spPr/>
      <dgm:t>
        <a:bodyPr/>
        <a:lstStyle/>
        <a:p>
          <a:endParaRPr lang="en-US"/>
        </a:p>
      </dgm:t>
    </dgm:pt>
    <dgm:pt modelId="{75C68D96-1DAC-4D65-9E77-6362E67A2DED}">
      <dgm:prSet custT="1"/>
      <dgm:spPr/>
      <dgm:t>
        <a:bodyPr/>
        <a:lstStyle/>
        <a:p>
          <a:pPr algn="just"/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Ogni sezione sviluppa le tematiche specifiche e raccoglie descrizioni ed informazioni che ne definiscono aspetti significativi e modalità realizzative.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71467-8842-42E8-B5B8-CA0EA81B8E95}" type="parTrans" cxnId="{CA7B4E4B-4B19-47A0-B973-12F4106EC137}">
      <dgm:prSet/>
      <dgm:spPr/>
      <dgm:t>
        <a:bodyPr/>
        <a:lstStyle/>
        <a:p>
          <a:endParaRPr lang="en-US"/>
        </a:p>
      </dgm:t>
    </dgm:pt>
    <dgm:pt modelId="{C86FFE4F-5843-44E7-8972-144470B1A6D5}" type="sibTrans" cxnId="{CA7B4E4B-4B19-47A0-B973-12F4106EC137}">
      <dgm:prSet/>
      <dgm:spPr/>
      <dgm:t>
        <a:bodyPr/>
        <a:lstStyle/>
        <a:p>
          <a:endParaRPr lang="en-US"/>
        </a:p>
      </dgm:t>
    </dgm:pt>
    <dgm:pt modelId="{836F1D19-CE2E-4F10-A35E-5B711B9B43FC}">
      <dgm:prSet custT="1"/>
      <dgm:spPr/>
      <dgm:t>
        <a:bodyPr/>
        <a:lstStyle/>
        <a:p>
          <a:pPr algn="just"/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Un indice redatto in forma classica facilita la consultazione mirata alla ricerca del punto di interesse o dell’ambito da approfondire.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C3053-90AF-4192-A119-251FB6EA8973}" type="parTrans" cxnId="{2D80881A-642F-4469-BB02-032D245935DD}">
      <dgm:prSet/>
      <dgm:spPr/>
      <dgm:t>
        <a:bodyPr/>
        <a:lstStyle/>
        <a:p>
          <a:endParaRPr lang="en-US"/>
        </a:p>
      </dgm:t>
    </dgm:pt>
    <dgm:pt modelId="{9D6FD969-4C90-411C-A570-D97F0238B9D0}" type="sibTrans" cxnId="{2D80881A-642F-4469-BB02-032D245935DD}">
      <dgm:prSet/>
      <dgm:spPr/>
      <dgm:t>
        <a:bodyPr/>
        <a:lstStyle/>
        <a:p>
          <a:endParaRPr lang="en-US"/>
        </a:p>
      </dgm:t>
    </dgm:pt>
    <dgm:pt modelId="{C737CABA-6E8B-4A42-A779-C94855EC2C5D}">
      <dgm:prSet/>
      <dgm:spPr/>
      <dgm:t>
        <a:bodyPr/>
        <a:lstStyle/>
        <a:p>
          <a:pPr algn="just"/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Ulteriori notizie sono reperibili consultando il testo completo del PTOF pubblicato su Scuola in Chiaro.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F719F-9483-452D-B914-9B75C8D91B52}" type="parTrans" cxnId="{FC2F45E2-0248-4637-839D-387CE8E9A1EB}">
      <dgm:prSet/>
      <dgm:spPr/>
      <dgm:t>
        <a:bodyPr/>
        <a:lstStyle/>
        <a:p>
          <a:endParaRPr lang="en-US"/>
        </a:p>
      </dgm:t>
    </dgm:pt>
    <dgm:pt modelId="{37B8DD3D-E9A5-4DCE-A061-B419E02A1625}" type="sibTrans" cxnId="{FC2F45E2-0248-4637-839D-387CE8E9A1EB}">
      <dgm:prSet/>
      <dgm:spPr/>
      <dgm:t>
        <a:bodyPr/>
        <a:lstStyle/>
        <a:p>
          <a:endParaRPr lang="en-US"/>
        </a:p>
      </dgm:t>
    </dgm:pt>
    <dgm:pt modelId="{7656B5A3-9374-4558-BFD6-03FFE3C734F7}" type="pres">
      <dgm:prSet presAssocID="{777BE886-CCE0-4AB7-A361-C868E1E3F42C}" presName="root" presStyleCnt="0">
        <dgm:presLayoutVars>
          <dgm:dir/>
          <dgm:resizeHandles val="exact"/>
        </dgm:presLayoutVars>
      </dgm:prSet>
      <dgm:spPr/>
    </dgm:pt>
    <dgm:pt modelId="{198DBB82-1971-47E6-9632-2A99441EB406}" type="pres">
      <dgm:prSet presAssocID="{777BE886-CCE0-4AB7-A361-C868E1E3F42C}" presName="container" presStyleCnt="0">
        <dgm:presLayoutVars>
          <dgm:dir/>
          <dgm:resizeHandles val="exact"/>
        </dgm:presLayoutVars>
      </dgm:prSet>
      <dgm:spPr/>
    </dgm:pt>
    <dgm:pt modelId="{E95754E6-2044-4A76-86FC-DF3C11DC2527}" type="pres">
      <dgm:prSet presAssocID="{D1C71610-132D-4CB2-A43F-8D9A74210085}" presName="compNode" presStyleCnt="0"/>
      <dgm:spPr/>
    </dgm:pt>
    <dgm:pt modelId="{8A7D71A1-4EBA-4BA5-82F0-C09BB437CFC0}" type="pres">
      <dgm:prSet presAssocID="{D1C71610-132D-4CB2-A43F-8D9A74210085}" presName="iconBgRect" presStyleLbl="bgShp" presStyleIdx="0" presStyleCnt="4"/>
      <dgm:spPr/>
    </dgm:pt>
    <dgm:pt modelId="{29FB2309-D403-498A-9079-415412812B82}" type="pres">
      <dgm:prSet presAssocID="{D1C71610-132D-4CB2-A43F-8D9A742100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D8A422B-66CC-4053-9382-3ED7FD9EAD7A}" type="pres">
      <dgm:prSet presAssocID="{D1C71610-132D-4CB2-A43F-8D9A74210085}" presName="spaceRect" presStyleCnt="0"/>
      <dgm:spPr/>
    </dgm:pt>
    <dgm:pt modelId="{75669C67-B1E0-434D-90C6-F5B019B5345F}" type="pres">
      <dgm:prSet presAssocID="{D1C71610-132D-4CB2-A43F-8D9A74210085}" presName="textRect" presStyleLbl="revTx" presStyleIdx="0" presStyleCnt="4">
        <dgm:presLayoutVars>
          <dgm:chMax val="1"/>
          <dgm:chPref val="1"/>
        </dgm:presLayoutVars>
      </dgm:prSet>
      <dgm:spPr/>
    </dgm:pt>
    <dgm:pt modelId="{0A577864-06B0-4E71-976E-B5074557783E}" type="pres">
      <dgm:prSet presAssocID="{7A80E74D-FD41-4A76-915D-8F5150822055}" presName="sibTrans" presStyleLbl="sibTrans2D1" presStyleIdx="0" presStyleCnt="0"/>
      <dgm:spPr/>
    </dgm:pt>
    <dgm:pt modelId="{4D2203BE-BE5C-4E75-A6A1-372E35040CFC}" type="pres">
      <dgm:prSet presAssocID="{75C68D96-1DAC-4D65-9E77-6362E67A2DED}" presName="compNode" presStyleCnt="0"/>
      <dgm:spPr/>
    </dgm:pt>
    <dgm:pt modelId="{545D7DAD-F8CA-4913-A94C-D6C97B514BA7}" type="pres">
      <dgm:prSet presAssocID="{75C68D96-1DAC-4D65-9E77-6362E67A2DED}" presName="iconBgRect" presStyleLbl="bgShp" presStyleIdx="1" presStyleCnt="4"/>
      <dgm:spPr/>
    </dgm:pt>
    <dgm:pt modelId="{C6BB80E0-B56A-4E8C-99FD-817951C32F64}" type="pres">
      <dgm:prSet presAssocID="{75C68D96-1DAC-4D65-9E77-6362E67A2DE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BE73AB5-0C0B-44AC-A929-0AF1ABD649CC}" type="pres">
      <dgm:prSet presAssocID="{75C68D96-1DAC-4D65-9E77-6362E67A2DED}" presName="spaceRect" presStyleCnt="0"/>
      <dgm:spPr/>
    </dgm:pt>
    <dgm:pt modelId="{BB7EFD04-8980-4E1F-B2BF-5DB5F17F3A11}" type="pres">
      <dgm:prSet presAssocID="{75C68D96-1DAC-4D65-9E77-6362E67A2DED}" presName="textRect" presStyleLbl="revTx" presStyleIdx="1" presStyleCnt="4" custScaleY="119106">
        <dgm:presLayoutVars>
          <dgm:chMax val="1"/>
          <dgm:chPref val="1"/>
        </dgm:presLayoutVars>
      </dgm:prSet>
      <dgm:spPr/>
    </dgm:pt>
    <dgm:pt modelId="{9551BB26-7A82-42CF-B33D-42536E3C70EB}" type="pres">
      <dgm:prSet presAssocID="{C86FFE4F-5843-44E7-8972-144470B1A6D5}" presName="sibTrans" presStyleLbl="sibTrans2D1" presStyleIdx="0" presStyleCnt="0"/>
      <dgm:spPr/>
    </dgm:pt>
    <dgm:pt modelId="{9C816431-CE3A-4265-A3C7-3AE50499A9EB}" type="pres">
      <dgm:prSet presAssocID="{836F1D19-CE2E-4F10-A35E-5B711B9B43FC}" presName="compNode" presStyleCnt="0"/>
      <dgm:spPr/>
    </dgm:pt>
    <dgm:pt modelId="{D264F06F-E0E1-4DFC-AABB-3F87A2610A55}" type="pres">
      <dgm:prSet presAssocID="{836F1D19-CE2E-4F10-A35E-5B711B9B43FC}" presName="iconBgRect" presStyleLbl="bgShp" presStyleIdx="2" presStyleCnt="4"/>
      <dgm:spPr/>
    </dgm:pt>
    <dgm:pt modelId="{3C8CF383-FC74-4CE7-8F2B-ED4B7F98D503}" type="pres">
      <dgm:prSet presAssocID="{836F1D19-CE2E-4F10-A35E-5B711B9B43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90E7D28-7874-4539-92BB-8A28E3E79696}" type="pres">
      <dgm:prSet presAssocID="{836F1D19-CE2E-4F10-A35E-5B711B9B43FC}" presName="spaceRect" presStyleCnt="0"/>
      <dgm:spPr/>
    </dgm:pt>
    <dgm:pt modelId="{D1E9435C-414F-44A0-8FB1-7B0B55A2316B}" type="pres">
      <dgm:prSet presAssocID="{836F1D19-CE2E-4F10-A35E-5B711B9B43FC}" presName="textRect" presStyleLbl="revTx" presStyleIdx="2" presStyleCnt="4">
        <dgm:presLayoutVars>
          <dgm:chMax val="1"/>
          <dgm:chPref val="1"/>
        </dgm:presLayoutVars>
      </dgm:prSet>
      <dgm:spPr/>
    </dgm:pt>
    <dgm:pt modelId="{EBA1AE17-0CE7-4C62-A219-0CC4FAC53541}" type="pres">
      <dgm:prSet presAssocID="{9D6FD969-4C90-411C-A570-D97F0238B9D0}" presName="sibTrans" presStyleLbl="sibTrans2D1" presStyleIdx="0" presStyleCnt="0"/>
      <dgm:spPr/>
    </dgm:pt>
    <dgm:pt modelId="{1E0D4DC7-3F52-446B-83C7-3338C863D998}" type="pres">
      <dgm:prSet presAssocID="{C737CABA-6E8B-4A42-A779-C94855EC2C5D}" presName="compNode" presStyleCnt="0"/>
      <dgm:spPr/>
    </dgm:pt>
    <dgm:pt modelId="{EC55834B-63EB-4B71-91B8-A6936CC71B2B}" type="pres">
      <dgm:prSet presAssocID="{C737CABA-6E8B-4A42-A779-C94855EC2C5D}" presName="iconBgRect" presStyleLbl="bgShp" presStyleIdx="3" presStyleCnt="4"/>
      <dgm:spPr/>
    </dgm:pt>
    <dgm:pt modelId="{89D2AD49-4351-4D12-A22C-E60CC1B69EA2}" type="pres">
      <dgm:prSet presAssocID="{C737CABA-6E8B-4A42-A779-C94855EC2C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ornale"/>
        </a:ext>
      </dgm:extLst>
    </dgm:pt>
    <dgm:pt modelId="{139C4973-BE5A-4E85-9FB8-1F8D4387686D}" type="pres">
      <dgm:prSet presAssocID="{C737CABA-6E8B-4A42-A779-C94855EC2C5D}" presName="spaceRect" presStyleCnt="0"/>
      <dgm:spPr/>
    </dgm:pt>
    <dgm:pt modelId="{8E7BFCF1-2678-4B48-BD1C-15E87A1A3DA4}" type="pres">
      <dgm:prSet presAssocID="{C737CABA-6E8B-4A42-A779-C94855EC2C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80881A-642F-4469-BB02-032D245935DD}" srcId="{777BE886-CCE0-4AB7-A361-C868E1E3F42C}" destId="{836F1D19-CE2E-4F10-A35E-5B711B9B43FC}" srcOrd="2" destOrd="0" parTransId="{6F5C3053-90AF-4192-A119-251FB6EA8973}" sibTransId="{9D6FD969-4C90-411C-A570-D97F0238B9D0}"/>
    <dgm:cxn modelId="{83D29E28-94B8-43DF-992D-70B6977E7D5B}" type="presOf" srcId="{75C68D96-1DAC-4D65-9E77-6362E67A2DED}" destId="{BB7EFD04-8980-4E1F-B2BF-5DB5F17F3A11}" srcOrd="0" destOrd="0" presId="urn:microsoft.com/office/officeart/2018/2/layout/IconCircleList"/>
    <dgm:cxn modelId="{041A1F36-E4B0-413E-9BEE-70A17DB6980B}" type="presOf" srcId="{777BE886-CCE0-4AB7-A361-C868E1E3F42C}" destId="{7656B5A3-9374-4558-BFD6-03FFE3C734F7}" srcOrd="0" destOrd="0" presId="urn:microsoft.com/office/officeart/2018/2/layout/IconCircleList"/>
    <dgm:cxn modelId="{CA7B4E4B-4B19-47A0-B973-12F4106EC137}" srcId="{777BE886-CCE0-4AB7-A361-C868E1E3F42C}" destId="{75C68D96-1DAC-4D65-9E77-6362E67A2DED}" srcOrd="1" destOrd="0" parTransId="{3C371467-8842-42E8-B5B8-CA0EA81B8E95}" sibTransId="{C86FFE4F-5843-44E7-8972-144470B1A6D5}"/>
    <dgm:cxn modelId="{7B8FB67A-12BD-456E-8133-19FD39831BDE}" type="presOf" srcId="{C86FFE4F-5843-44E7-8972-144470B1A6D5}" destId="{9551BB26-7A82-42CF-B33D-42536E3C70EB}" srcOrd="0" destOrd="0" presId="urn:microsoft.com/office/officeart/2018/2/layout/IconCircleList"/>
    <dgm:cxn modelId="{DFB7907B-DF15-4C90-827E-ACCC0D62C629}" srcId="{777BE886-CCE0-4AB7-A361-C868E1E3F42C}" destId="{D1C71610-132D-4CB2-A43F-8D9A74210085}" srcOrd="0" destOrd="0" parTransId="{E1B4E236-9330-4C2E-A7B3-87DB951A36C1}" sibTransId="{7A80E74D-FD41-4A76-915D-8F5150822055}"/>
    <dgm:cxn modelId="{EA579C92-35E4-4461-ACB8-2C17F6C50491}" type="presOf" srcId="{836F1D19-CE2E-4F10-A35E-5B711B9B43FC}" destId="{D1E9435C-414F-44A0-8FB1-7B0B55A2316B}" srcOrd="0" destOrd="0" presId="urn:microsoft.com/office/officeart/2018/2/layout/IconCircleList"/>
    <dgm:cxn modelId="{E913E39B-4112-4B4E-95C1-1F39F0ED74F5}" type="presOf" srcId="{7A80E74D-FD41-4A76-915D-8F5150822055}" destId="{0A577864-06B0-4E71-976E-B5074557783E}" srcOrd="0" destOrd="0" presId="urn:microsoft.com/office/officeart/2018/2/layout/IconCircleList"/>
    <dgm:cxn modelId="{2540B4D5-2C64-4C6F-8DF1-7B962CFB8482}" type="presOf" srcId="{C737CABA-6E8B-4A42-A779-C94855EC2C5D}" destId="{8E7BFCF1-2678-4B48-BD1C-15E87A1A3DA4}" srcOrd="0" destOrd="0" presId="urn:microsoft.com/office/officeart/2018/2/layout/IconCircleList"/>
    <dgm:cxn modelId="{FC2F45E2-0248-4637-839D-387CE8E9A1EB}" srcId="{777BE886-CCE0-4AB7-A361-C868E1E3F42C}" destId="{C737CABA-6E8B-4A42-A779-C94855EC2C5D}" srcOrd="3" destOrd="0" parTransId="{91EF719F-9483-452D-B914-9B75C8D91B52}" sibTransId="{37B8DD3D-E9A5-4DCE-A061-B419E02A1625}"/>
    <dgm:cxn modelId="{74F25EF6-8039-4B38-B710-9B1D59037AC4}" type="presOf" srcId="{D1C71610-132D-4CB2-A43F-8D9A74210085}" destId="{75669C67-B1E0-434D-90C6-F5B019B5345F}" srcOrd="0" destOrd="0" presId="urn:microsoft.com/office/officeart/2018/2/layout/IconCircleList"/>
    <dgm:cxn modelId="{4D6B52F7-BEDF-4692-951F-F8A7391C588D}" type="presOf" srcId="{9D6FD969-4C90-411C-A570-D97F0238B9D0}" destId="{EBA1AE17-0CE7-4C62-A219-0CC4FAC53541}" srcOrd="0" destOrd="0" presId="urn:microsoft.com/office/officeart/2018/2/layout/IconCircleList"/>
    <dgm:cxn modelId="{1D0DB5B7-53C5-4ADD-8176-E94C95B3C782}" type="presParOf" srcId="{7656B5A3-9374-4558-BFD6-03FFE3C734F7}" destId="{198DBB82-1971-47E6-9632-2A99441EB406}" srcOrd="0" destOrd="0" presId="urn:microsoft.com/office/officeart/2018/2/layout/IconCircleList"/>
    <dgm:cxn modelId="{BDDFAFD0-CE65-44EB-91E7-DDCC79680687}" type="presParOf" srcId="{198DBB82-1971-47E6-9632-2A99441EB406}" destId="{E95754E6-2044-4A76-86FC-DF3C11DC2527}" srcOrd="0" destOrd="0" presId="urn:microsoft.com/office/officeart/2018/2/layout/IconCircleList"/>
    <dgm:cxn modelId="{BB51CD95-D4E5-453A-8DF2-4D4FFC5A0CDD}" type="presParOf" srcId="{E95754E6-2044-4A76-86FC-DF3C11DC2527}" destId="{8A7D71A1-4EBA-4BA5-82F0-C09BB437CFC0}" srcOrd="0" destOrd="0" presId="urn:microsoft.com/office/officeart/2018/2/layout/IconCircleList"/>
    <dgm:cxn modelId="{D8A6E2E2-99A1-41FE-87C1-B8B8555CA308}" type="presParOf" srcId="{E95754E6-2044-4A76-86FC-DF3C11DC2527}" destId="{29FB2309-D403-498A-9079-415412812B82}" srcOrd="1" destOrd="0" presId="urn:microsoft.com/office/officeart/2018/2/layout/IconCircleList"/>
    <dgm:cxn modelId="{1D0940A9-8721-414A-AAC0-80BFB3CA2D02}" type="presParOf" srcId="{E95754E6-2044-4A76-86FC-DF3C11DC2527}" destId="{5D8A422B-66CC-4053-9382-3ED7FD9EAD7A}" srcOrd="2" destOrd="0" presId="urn:microsoft.com/office/officeart/2018/2/layout/IconCircleList"/>
    <dgm:cxn modelId="{ADE47D35-6CFD-4C7F-9CD6-3D456F6E50BF}" type="presParOf" srcId="{E95754E6-2044-4A76-86FC-DF3C11DC2527}" destId="{75669C67-B1E0-434D-90C6-F5B019B5345F}" srcOrd="3" destOrd="0" presId="urn:microsoft.com/office/officeart/2018/2/layout/IconCircleList"/>
    <dgm:cxn modelId="{70E65EEE-FCA7-4CA2-9798-5270E7210365}" type="presParOf" srcId="{198DBB82-1971-47E6-9632-2A99441EB406}" destId="{0A577864-06B0-4E71-976E-B5074557783E}" srcOrd="1" destOrd="0" presId="urn:microsoft.com/office/officeart/2018/2/layout/IconCircleList"/>
    <dgm:cxn modelId="{9B67DB61-0DEE-4967-B300-FF3D099EF7BB}" type="presParOf" srcId="{198DBB82-1971-47E6-9632-2A99441EB406}" destId="{4D2203BE-BE5C-4E75-A6A1-372E35040CFC}" srcOrd="2" destOrd="0" presId="urn:microsoft.com/office/officeart/2018/2/layout/IconCircleList"/>
    <dgm:cxn modelId="{7AA04976-DCDC-425E-80CB-3FC8F8414845}" type="presParOf" srcId="{4D2203BE-BE5C-4E75-A6A1-372E35040CFC}" destId="{545D7DAD-F8CA-4913-A94C-D6C97B514BA7}" srcOrd="0" destOrd="0" presId="urn:microsoft.com/office/officeart/2018/2/layout/IconCircleList"/>
    <dgm:cxn modelId="{4EB322BA-271E-417B-BE1F-B08C6B4B8483}" type="presParOf" srcId="{4D2203BE-BE5C-4E75-A6A1-372E35040CFC}" destId="{C6BB80E0-B56A-4E8C-99FD-817951C32F64}" srcOrd="1" destOrd="0" presId="urn:microsoft.com/office/officeart/2018/2/layout/IconCircleList"/>
    <dgm:cxn modelId="{17BB4CBB-06A8-4926-A472-57DE4DB7F432}" type="presParOf" srcId="{4D2203BE-BE5C-4E75-A6A1-372E35040CFC}" destId="{7BE73AB5-0C0B-44AC-A929-0AF1ABD649CC}" srcOrd="2" destOrd="0" presId="urn:microsoft.com/office/officeart/2018/2/layout/IconCircleList"/>
    <dgm:cxn modelId="{767B2FD9-99FF-417D-BD66-83BC1D50C1D5}" type="presParOf" srcId="{4D2203BE-BE5C-4E75-A6A1-372E35040CFC}" destId="{BB7EFD04-8980-4E1F-B2BF-5DB5F17F3A11}" srcOrd="3" destOrd="0" presId="urn:microsoft.com/office/officeart/2018/2/layout/IconCircleList"/>
    <dgm:cxn modelId="{DE27BB2D-21CB-4F70-8A1C-2657EA740FDD}" type="presParOf" srcId="{198DBB82-1971-47E6-9632-2A99441EB406}" destId="{9551BB26-7A82-42CF-B33D-42536E3C70EB}" srcOrd="3" destOrd="0" presId="urn:microsoft.com/office/officeart/2018/2/layout/IconCircleList"/>
    <dgm:cxn modelId="{FA45AB6B-BEE8-4530-B1FF-DF04A2020994}" type="presParOf" srcId="{198DBB82-1971-47E6-9632-2A99441EB406}" destId="{9C816431-CE3A-4265-A3C7-3AE50499A9EB}" srcOrd="4" destOrd="0" presId="urn:microsoft.com/office/officeart/2018/2/layout/IconCircleList"/>
    <dgm:cxn modelId="{191FFAC5-E419-4069-B021-2A70D8152F7D}" type="presParOf" srcId="{9C816431-CE3A-4265-A3C7-3AE50499A9EB}" destId="{D264F06F-E0E1-4DFC-AABB-3F87A2610A55}" srcOrd="0" destOrd="0" presId="urn:microsoft.com/office/officeart/2018/2/layout/IconCircleList"/>
    <dgm:cxn modelId="{03B7D978-61A1-4DC2-8A07-FC87E0E2FCA4}" type="presParOf" srcId="{9C816431-CE3A-4265-A3C7-3AE50499A9EB}" destId="{3C8CF383-FC74-4CE7-8F2B-ED4B7F98D503}" srcOrd="1" destOrd="0" presId="urn:microsoft.com/office/officeart/2018/2/layout/IconCircleList"/>
    <dgm:cxn modelId="{F17FCD0E-525E-4299-8920-C6D993F61107}" type="presParOf" srcId="{9C816431-CE3A-4265-A3C7-3AE50499A9EB}" destId="{490E7D28-7874-4539-92BB-8A28E3E79696}" srcOrd="2" destOrd="0" presId="urn:microsoft.com/office/officeart/2018/2/layout/IconCircleList"/>
    <dgm:cxn modelId="{8954D1DB-C77B-4BB0-9FF2-B85246BFB45C}" type="presParOf" srcId="{9C816431-CE3A-4265-A3C7-3AE50499A9EB}" destId="{D1E9435C-414F-44A0-8FB1-7B0B55A2316B}" srcOrd="3" destOrd="0" presId="urn:microsoft.com/office/officeart/2018/2/layout/IconCircleList"/>
    <dgm:cxn modelId="{2790F04B-44DF-4DF2-8C0B-4DF46879720D}" type="presParOf" srcId="{198DBB82-1971-47E6-9632-2A99441EB406}" destId="{EBA1AE17-0CE7-4C62-A219-0CC4FAC53541}" srcOrd="5" destOrd="0" presId="urn:microsoft.com/office/officeart/2018/2/layout/IconCircleList"/>
    <dgm:cxn modelId="{8948AE3C-0B4A-454B-9533-31C4984DEF61}" type="presParOf" srcId="{198DBB82-1971-47E6-9632-2A99441EB406}" destId="{1E0D4DC7-3F52-446B-83C7-3338C863D998}" srcOrd="6" destOrd="0" presId="urn:microsoft.com/office/officeart/2018/2/layout/IconCircleList"/>
    <dgm:cxn modelId="{2CFCA72F-50B7-4BBF-BB1B-39CDE51F8660}" type="presParOf" srcId="{1E0D4DC7-3F52-446B-83C7-3338C863D998}" destId="{EC55834B-63EB-4B71-91B8-A6936CC71B2B}" srcOrd="0" destOrd="0" presId="urn:microsoft.com/office/officeart/2018/2/layout/IconCircleList"/>
    <dgm:cxn modelId="{5994D239-48EE-4CB5-A26F-F823FE18C407}" type="presParOf" srcId="{1E0D4DC7-3F52-446B-83C7-3338C863D998}" destId="{89D2AD49-4351-4D12-A22C-E60CC1B69EA2}" srcOrd="1" destOrd="0" presId="urn:microsoft.com/office/officeart/2018/2/layout/IconCircleList"/>
    <dgm:cxn modelId="{BB90C979-1530-46DD-B963-9D79FD527F9B}" type="presParOf" srcId="{1E0D4DC7-3F52-446B-83C7-3338C863D998}" destId="{139C4973-BE5A-4E85-9FB8-1F8D4387686D}" srcOrd="2" destOrd="0" presId="urn:microsoft.com/office/officeart/2018/2/layout/IconCircleList"/>
    <dgm:cxn modelId="{ED359C62-2648-4932-9181-8285E116490C}" type="presParOf" srcId="{1E0D4DC7-3F52-446B-83C7-3338C863D998}" destId="{8E7BFCF1-2678-4B48-BD1C-15E87A1A3DA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D71A1-4EBA-4BA5-82F0-C09BB437CFC0}">
      <dsp:nvSpPr>
        <dsp:cNvPr id="0" name=""/>
        <dsp:cNvSpPr/>
      </dsp:nvSpPr>
      <dsp:spPr>
        <a:xfrm>
          <a:off x="108700" y="646122"/>
          <a:ext cx="1115175" cy="11151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B2309-D403-498A-9079-415412812B82}">
      <dsp:nvSpPr>
        <dsp:cNvPr id="0" name=""/>
        <dsp:cNvSpPr/>
      </dsp:nvSpPr>
      <dsp:spPr>
        <a:xfrm>
          <a:off x="342887" y="880309"/>
          <a:ext cx="646801" cy="6468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69C67-B1E0-434D-90C6-F5B019B5345F}">
      <dsp:nvSpPr>
        <dsp:cNvPr id="0" name=""/>
        <dsp:cNvSpPr/>
      </dsp:nvSpPr>
      <dsp:spPr>
        <a:xfrm>
          <a:off x="1462842" y="646122"/>
          <a:ext cx="2628628" cy="111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Il documento è di facile lettura perché suddiviso in sezioni che rappresentano i nuclei attorno ai quali ruota la struttura progettuale complessiva.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2842" y="646122"/>
        <a:ext cx="2628628" cy="1115175"/>
      </dsp:txXfrm>
    </dsp:sp>
    <dsp:sp modelId="{545D7DAD-F8CA-4913-A94C-D6C97B514BA7}">
      <dsp:nvSpPr>
        <dsp:cNvPr id="0" name=""/>
        <dsp:cNvSpPr/>
      </dsp:nvSpPr>
      <dsp:spPr>
        <a:xfrm>
          <a:off x="4549489" y="646122"/>
          <a:ext cx="1115175" cy="1115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B80E0-B56A-4E8C-99FD-817951C32F64}">
      <dsp:nvSpPr>
        <dsp:cNvPr id="0" name=""/>
        <dsp:cNvSpPr/>
      </dsp:nvSpPr>
      <dsp:spPr>
        <a:xfrm>
          <a:off x="4783676" y="880309"/>
          <a:ext cx="646801" cy="6468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EFD04-8980-4E1F-B2BF-5DB5F17F3A11}">
      <dsp:nvSpPr>
        <dsp:cNvPr id="0" name=""/>
        <dsp:cNvSpPr/>
      </dsp:nvSpPr>
      <dsp:spPr>
        <a:xfrm>
          <a:off x="5903631" y="539589"/>
          <a:ext cx="2628628" cy="1328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Ogni sezione sviluppa le tematiche specifiche e raccoglie descrizioni ed informazioni che ne definiscono aspetti significativi e modalità realizzative.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3631" y="539589"/>
        <a:ext cx="2628628" cy="1328241"/>
      </dsp:txXfrm>
    </dsp:sp>
    <dsp:sp modelId="{D264F06F-E0E1-4DFC-AABB-3F87A2610A55}">
      <dsp:nvSpPr>
        <dsp:cNvPr id="0" name=""/>
        <dsp:cNvSpPr/>
      </dsp:nvSpPr>
      <dsp:spPr>
        <a:xfrm>
          <a:off x="108700" y="2589326"/>
          <a:ext cx="1115175" cy="11151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CF383-FC74-4CE7-8F2B-ED4B7F98D503}">
      <dsp:nvSpPr>
        <dsp:cNvPr id="0" name=""/>
        <dsp:cNvSpPr/>
      </dsp:nvSpPr>
      <dsp:spPr>
        <a:xfrm>
          <a:off x="342887" y="2823513"/>
          <a:ext cx="646801" cy="6468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9435C-414F-44A0-8FB1-7B0B55A2316B}">
      <dsp:nvSpPr>
        <dsp:cNvPr id="0" name=""/>
        <dsp:cNvSpPr/>
      </dsp:nvSpPr>
      <dsp:spPr>
        <a:xfrm>
          <a:off x="1462842" y="2589326"/>
          <a:ext cx="2628628" cy="111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Un indice redatto in forma classica facilita la consultazione mirata alla ricerca del punto di interesse o dell’ambito da approfondire.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62842" y="2589326"/>
        <a:ext cx="2628628" cy="1115175"/>
      </dsp:txXfrm>
    </dsp:sp>
    <dsp:sp modelId="{EC55834B-63EB-4B71-91B8-A6936CC71B2B}">
      <dsp:nvSpPr>
        <dsp:cNvPr id="0" name=""/>
        <dsp:cNvSpPr/>
      </dsp:nvSpPr>
      <dsp:spPr>
        <a:xfrm>
          <a:off x="4549489" y="2589326"/>
          <a:ext cx="1115175" cy="11151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2AD49-4351-4D12-A22C-E60CC1B69EA2}">
      <dsp:nvSpPr>
        <dsp:cNvPr id="0" name=""/>
        <dsp:cNvSpPr/>
      </dsp:nvSpPr>
      <dsp:spPr>
        <a:xfrm>
          <a:off x="4783676" y="2823513"/>
          <a:ext cx="646801" cy="6468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BFCF1-2678-4B48-BD1C-15E87A1A3DA4}">
      <dsp:nvSpPr>
        <dsp:cNvPr id="0" name=""/>
        <dsp:cNvSpPr/>
      </dsp:nvSpPr>
      <dsp:spPr>
        <a:xfrm>
          <a:off x="5903631" y="2589326"/>
          <a:ext cx="2628628" cy="111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Ulteriori notizie sono reperibili consultando il testo completo del PTOF pubblicato su Scuola in Chiaro.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3631" y="2589326"/>
        <a:ext cx="2628628" cy="111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6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45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37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46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61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A67D-DD60-4557-BAF0-F2E69C65D8B3}" type="datetimeFigureOut">
              <a:rPr lang="it-IT" smtClean="0"/>
              <a:pPr/>
              <a:t>22/04/2025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6A97-C49D-4CCB-9C57-2365313CBE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66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83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26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3011-FF17-47C8-8D58-57AD86BE52DD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29BC-2E1A-4346-9F46-0AFDD5618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58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A67D-DD60-4557-BAF0-F2E69C65D8B3}" type="datetimeFigureOut">
              <a:rPr lang="it-IT" smtClean="0"/>
              <a:pPr/>
              <a:t>22/04/2025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6A97-C49D-4CCB-9C57-2365313CBE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0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A67D-DD60-4557-BAF0-F2E69C65D8B3}" type="datetimeFigureOut">
              <a:rPr lang="it-IT" smtClean="0"/>
              <a:pPr/>
              <a:t>22/04/2025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6A97-C49D-4CCB-9C57-2365313CBE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0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titutocomprensivocastellanza.edu.it/la-scuola/le-carte/64-autovalutazione-e-rendicontazione-social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ercalatuascuola.istruzione.it/cercalatuascuola/istituti/VAIC81700P/ic-castellanza/valutazion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istitutocomprensivocastellanza.edu.it/sito-download-file/1133/al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stitutocomprensivocastellanza.edu.it/servizi/46-modulistica-docent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stitutocomprensivocastellanza.edu.it/allegati/all/1113-ptof-22-25-rev-23-2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578647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INCONTRO FORMATIVO 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DOCENTI NEOASSUNTI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TIROCINANTI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A.S. 2024/2025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80563" y="3212976"/>
            <a:ext cx="6552728" cy="237626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it-IT" sz="5600" b="1" dirty="0">
                <a:solidFill>
                  <a:srgbClr val="FF66FF"/>
                </a:solidFill>
              </a:rPr>
              <a:t>REFERENTI</a:t>
            </a:r>
            <a:endParaRPr lang="it-IT" sz="5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it-IT" sz="4400" b="1" dirty="0">
                <a:solidFill>
                  <a:srgbClr val="0070C0"/>
                </a:solidFill>
              </a:rPr>
              <a:t>BISANTI ELISABETTA</a:t>
            </a:r>
          </a:p>
          <a:p>
            <a:pPr algn="l"/>
            <a:r>
              <a:rPr lang="it-IT" sz="4400" b="1" dirty="0">
                <a:solidFill>
                  <a:srgbClr val="0070C0"/>
                </a:solidFill>
              </a:rPr>
              <a:t>D’ANDREA MARIA CECILIA</a:t>
            </a:r>
          </a:p>
          <a:p>
            <a:pPr algn="l"/>
            <a:r>
              <a:rPr lang="it-IT" sz="4400" b="1" dirty="0">
                <a:solidFill>
                  <a:srgbClr val="0070C0"/>
                </a:solidFill>
              </a:rPr>
              <a:t>DE CRISTOFARO SERENELLA</a:t>
            </a:r>
          </a:p>
          <a:p>
            <a:pPr algn="l"/>
            <a:r>
              <a:rPr lang="it-IT" sz="4400" b="1" dirty="0">
                <a:solidFill>
                  <a:srgbClr val="0070C0"/>
                </a:solidFill>
              </a:rPr>
              <a:t>MANNATO ALESSIA</a:t>
            </a:r>
          </a:p>
          <a:p>
            <a:pPr algn="l"/>
            <a:r>
              <a:rPr lang="it-IT" sz="4400" b="1" dirty="0">
                <a:solidFill>
                  <a:srgbClr val="0070C0"/>
                </a:solidFill>
              </a:rPr>
              <a:t>RESTELLI MARIA GIOVANNA</a:t>
            </a:r>
          </a:p>
          <a:p>
            <a:pPr algn="l"/>
            <a:r>
              <a:rPr lang="it-IT" sz="4400" b="1" dirty="0">
                <a:solidFill>
                  <a:srgbClr val="0070C0"/>
                </a:solidFill>
              </a:rPr>
              <a:t>RIMOLDI IRENE</a:t>
            </a:r>
            <a:r>
              <a:rPr lang="it-IT" sz="4400" b="1" dirty="0">
                <a:solidFill>
                  <a:srgbClr val="92D050"/>
                </a:solidFill>
              </a:rPr>
              <a:t>                                                                  </a:t>
            </a:r>
            <a:r>
              <a:rPr lang="it-IT" sz="5600" b="1" dirty="0">
                <a:solidFill>
                  <a:srgbClr val="FF66FF"/>
                </a:solidFill>
              </a:rPr>
              <a:t>DIRIGENTE SCOLASTICO</a:t>
            </a:r>
          </a:p>
          <a:p>
            <a:pPr algn="l"/>
            <a:r>
              <a:rPr lang="it-IT" sz="4400" b="1" dirty="0">
                <a:solidFill>
                  <a:srgbClr val="0070C0"/>
                </a:solidFill>
              </a:rPr>
              <a:t>VIGNATI DONATA    </a:t>
            </a:r>
            <a:r>
              <a:rPr lang="it-IT" b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</a:t>
            </a:r>
            <a:r>
              <a:rPr lang="it-IT" sz="4400" b="1" dirty="0">
                <a:solidFill>
                  <a:srgbClr val="0070C0"/>
                </a:solidFill>
              </a:rPr>
              <a:t>RAFFAELLA LICCARDO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2EBA2572-D2A8-8844-73DD-14E4768DF39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93834" y="188640"/>
            <a:ext cx="6339457" cy="1368152"/>
          </a:xfrm>
          <a:prstGeom prst="rect">
            <a:avLst/>
          </a:prstGeom>
          <a:ln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4C329E-729F-86A8-F8E3-D76FB2EA1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10" y="5733256"/>
            <a:ext cx="2229161" cy="1000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eck mark and green arrow&#10;&#10;AI-generated content may be incorrect.">
            <a:extLst>
              <a:ext uri="{FF2B5EF4-FFF2-40B4-BE49-F238E27FC236}">
                <a16:creationId xmlns:a16="http://schemas.microsoft.com/office/drawing/2014/main" id="{555CBA52-E80B-8014-2CBC-0EA11CC6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81" y="2488148"/>
            <a:ext cx="6838432" cy="295968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3C3FDF-1ABC-D3D1-1F23-EC378FFE200D}"/>
              </a:ext>
            </a:extLst>
          </p:cNvPr>
          <p:cNvSpPr txBox="1"/>
          <p:nvPr/>
        </p:nvSpPr>
        <p:spPr>
          <a:xfrm>
            <a:off x="107504" y="1444851"/>
            <a:ext cx="8086725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it-IT" sz="3600" dirty="0">
                <a:solidFill>
                  <a:srgbClr val="0070C0"/>
                </a:solidFill>
                <a:latin typeface="Aptos" panose="02110004020202020204"/>
              </a:rPr>
              <a:t>Funzionamento del</a:t>
            </a:r>
          </a:p>
        </p:txBody>
      </p:sp>
    </p:spTree>
    <p:extLst>
      <p:ext uri="{BB962C8B-B14F-4D97-AF65-F5344CB8AC3E}">
        <p14:creationId xmlns:p14="http://schemas.microsoft.com/office/powerpoint/2010/main" val="172560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64AED-6799-790B-982B-FF698028B26A}"/>
              </a:ext>
            </a:extLst>
          </p:cNvPr>
          <p:cNvSpPr txBox="1"/>
          <p:nvPr/>
        </p:nvSpPr>
        <p:spPr>
          <a:xfrm>
            <a:off x="122351" y="1478656"/>
            <a:ext cx="3489940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I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documenti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strategici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della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a typeface="+mn-lt"/>
                <a:cs typeface="+mn-lt"/>
              </a:rPr>
              <a:t>scuola</a:t>
            </a:r>
            <a:endParaRPr lang="en-US" sz="2400" b="1" dirty="0">
              <a:solidFill>
                <a:srgbClr val="0070C0"/>
              </a:solidFill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Aptos" panose="02110004020202020204"/>
            </a:endParaRPr>
          </a:p>
          <a:p>
            <a:pPr algn="just" defTabSz="68580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dieci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 il Sistema Nazionale di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(SNV) propone alle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programmatici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esprimono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progettualità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analizzati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ottica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circolare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dovrebbero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mostrare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continuità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rimodulazione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l’orientamento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istituzione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scolastica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A diagram of a process&#10;&#10;AI-generated content may be incorrect.">
            <a:extLst>
              <a:ext uri="{FF2B5EF4-FFF2-40B4-BE49-F238E27FC236}">
                <a16:creationId xmlns:a16="http://schemas.microsoft.com/office/drawing/2014/main" id="{7D4C531E-7194-9E60-6EA7-F9E90D70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40" y="1617129"/>
            <a:ext cx="5114925" cy="3964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73A7F-A061-A7B3-F440-B495666A3532}"/>
              </a:ext>
            </a:extLst>
          </p:cNvPr>
          <p:cNvSpPr txBox="1"/>
          <p:nvPr/>
        </p:nvSpPr>
        <p:spPr>
          <a:xfrm>
            <a:off x="395536" y="5581910"/>
            <a:ext cx="2526022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  <a:hlinkClick r:id="rId3"/>
              </a:rPr>
              <a:t>Autovalutazione e Rendicontazione sociale - Le carte - Istituto Comprensivo "A. Manzoni" - Castellanza (VA)</a:t>
            </a:r>
            <a:endParaRPr lang="en-US" sz="135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167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BE9D04-029D-2C7E-A311-3B2285EE4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73" t="30435" r="11775" b="9662"/>
          <a:stretch/>
        </p:blipFill>
        <p:spPr>
          <a:xfrm>
            <a:off x="1259632" y="1258953"/>
            <a:ext cx="6882862" cy="43400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05A749-5E4D-E4FC-43BF-9F084ABE7F69}"/>
              </a:ext>
            </a:extLst>
          </p:cNvPr>
          <p:cNvSpPr txBox="1"/>
          <p:nvPr/>
        </p:nvSpPr>
        <p:spPr>
          <a:xfrm>
            <a:off x="323528" y="692696"/>
            <a:ext cx="8401372" cy="669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it-IT" sz="2400" b="1" dirty="0">
                <a:solidFill>
                  <a:srgbClr val="0070C0"/>
                </a:solidFill>
              </a:rPr>
              <a:t>IL CAMMINO CIRCOLARE DELLA PROGETTAZIONE</a:t>
            </a:r>
          </a:p>
          <a:p>
            <a:pPr defTabSz="685800"/>
            <a:endParaRPr lang="it-IT" sz="1500" b="1" dirty="0">
              <a:solidFill>
                <a:srgbClr val="0070C0"/>
              </a:solidFill>
              <a:latin typeface="Aptos" panose="0211000402020202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FC99ED-CF69-182E-D1C8-467E7B8274CB}"/>
              </a:ext>
            </a:extLst>
          </p:cNvPr>
          <p:cNvSpPr txBox="1"/>
          <p:nvPr/>
        </p:nvSpPr>
        <p:spPr>
          <a:xfrm>
            <a:off x="395536" y="59806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+mn-lt"/>
                <a:cs typeface="+mn-lt"/>
                <a:hlinkClick r:id="rId3" action="ppaction://hlinksldjump"/>
              </a:rPr>
              <a:t>il </a:t>
            </a:r>
            <a:r>
              <a:rPr lang="en-US" sz="1800" dirty="0" err="1">
                <a:ea typeface="+mn-lt"/>
                <a:cs typeface="+mn-lt"/>
                <a:hlinkClick r:id="rId3" action="ppaction://hlinksldjump"/>
              </a:rPr>
              <a:t>cammino</a:t>
            </a:r>
            <a:r>
              <a:rPr lang="en-US" sz="1800" dirty="0">
                <a:ea typeface="+mn-lt"/>
                <a:cs typeface="+mn-lt"/>
                <a:hlinkClick r:id="rId3" action="ppaction://hlinksldjump"/>
              </a:rPr>
              <a:t> </a:t>
            </a:r>
            <a:r>
              <a:rPr lang="en-US" sz="1800" dirty="0" err="1">
                <a:ea typeface="+mn-lt"/>
                <a:cs typeface="+mn-lt"/>
                <a:hlinkClick r:id="rId3" action="ppaction://hlinksldjump"/>
              </a:rPr>
              <a:t>circolare</a:t>
            </a:r>
            <a:r>
              <a:rPr lang="en-US" sz="1800" dirty="0">
                <a:ea typeface="+mn-lt"/>
                <a:cs typeface="+mn-lt"/>
                <a:hlinkClick r:id="rId3" action="ppaction://hlinksldjump"/>
              </a:rPr>
              <a:t> </a:t>
            </a:r>
            <a:r>
              <a:rPr lang="en-US" sz="1800" dirty="0" err="1">
                <a:ea typeface="+mn-lt"/>
                <a:cs typeface="+mn-lt"/>
                <a:hlinkClick r:id="rId3" action="ppaction://hlinksldjump"/>
              </a:rPr>
              <a:t>della</a:t>
            </a:r>
            <a:r>
              <a:rPr lang="en-US" sz="1800" dirty="0">
                <a:ea typeface="+mn-lt"/>
                <a:cs typeface="+mn-lt"/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progettazione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396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4594-52B4-0F0D-158B-9E11BDDD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                 </a:t>
            </a:r>
            <a:r>
              <a:rPr lang="en-US" b="1" dirty="0">
                <a:solidFill>
                  <a:srgbClr val="0070C0"/>
                </a:solidFill>
              </a:rPr>
              <a:t>IL RAV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48C3-F1D0-8911-9A0F-4555D059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80520"/>
          </a:xfrm>
        </p:spPr>
        <p:txBody>
          <a:bodyPr vert="horz" lIns="68580" tIns="34290" rIns="68580" bIns="34290" rtlCol="0" anchor="t"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Il RAV (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Rapporto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autovalutazione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supporta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il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processo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analisi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ed è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finalizzato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ad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individuare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le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priorità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miglioramento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la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scuola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esplicita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nel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PdM</a:t>
            </a:r>
            <a:r>
              <a:rPr lang="en-US" sz="3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</a:p>
          <a:p>
            <a:endParaRPr lang="en-US" sz="1800" dirty="0"/>
          </a:p>
          <a:p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  <a:hlinkClick r:id="rId2"/>
            </a:endParaRPr>
          </a:p>
          <a:p>
            <a:pPr marL="0" indent="0">
              <a:buNone/>
            </a:pPr>
            <a:r>
              <a:rPr lang="en-US" sz="4200" dirty="0">
                <a:ea typeface="+mn-lt"/>
                <a:cs typeface="+mn-lt"/>
                <a:hlinkClick r:id="rId2"/>
              </a:rPr>
              <a:t>IL NOSTRO RAV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magine 4" descr="Immagine che contiene testo, elettronica, schermata, softwar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A2797F82-2384-2DCE-5499-70CB53D9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51" t="31816" r="25453" b="20612"/>
          <a:stretch/>
        </p:blipFill>
        <p:spPr>
          <a:xfrm>
            <a:off x="2987824" y="2893768"/>
            <a:ext cx="5374763" cy="2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69CD-4D6E-A964-B4C5-3A6D9FF4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                  </a:t>
            </a:r>
            <a:r>
              <a:rPr lang="en-US" b="1" dirty="0">
                <a:solidFill>
                  <a:srgbClr val="0070C0"/>
                </a:solidFill>
              </a:rPr>
              <a:t>IL PDM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E2F7-393B-AE70-C69B-1599C1E0A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1611622"/>
            <a:ext cx="8183880" cy="4553681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just">
              <a:buNone/>
            </a:pP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Il Piano di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Miglioramento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(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PdM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supporta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il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processo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</a:t>
            </a:r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pianificazione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delle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azioni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miglioramento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aiuta</a:t>
            </a:r>
            <a:endParaRPr lang="en-US" sz="17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scuola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nella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definizione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priorità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traguardi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percorsi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azioni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da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realizzare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più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un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decennio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INDIRE ha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avviato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un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lavoro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 studio,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analisi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sperimentazione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vari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modelli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PdM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all’interno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progetti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sperimentazione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nazionali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ha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messo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disposizione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delle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scuole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modello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PdM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nel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nostro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istituto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è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stato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snellito</a:t>
            </a:r>
            <a:r>
              <a:rPr lang="en-US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7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IL NOSTRO PDM</a:t>
            </a:r>
            <a:endParaRPr lang="en-US" sz="2000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4D3879-7F7E-C168-4C90-89539D4B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07" t="21578" r="36223" b="8052"/>
          <a:stretch/>
        </p:blipFill>
        <p:spPr>
          <a:xfrm>
            <a:off x="6084168" y="1484784"/>
            <a:ext cx="2575901" cy="361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4C03-1946-D69B-BC3D-16DAF7B8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" y="365126"/>
            <a:ext cx="813054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LA RENDICONTAZIONE</a:t>
            </a:r>
            <a:br>
              <a:rPr lang="en-US" sz="3600" b="1" dirty="0">
                <a:solidFill>
                  <a:srgbClr val="0070C0"/>
                </a:solidFill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>              SOCIALE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3E8D-E55F-C929-4481-160F0F8F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" y="2590988"/>
            <a:ext cx="8130540" cy="3646323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 sz="15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5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Attraverso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Rendicontazione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sociale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scuola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in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quanto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servizio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pubblico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dà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in modo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trasparente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risultati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ottenuti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crea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anche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presupposti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da cui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ripartire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per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progettare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le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azioni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future.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Rendicontazione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sociale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completa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" action="ppaction://hlinksldjump"/>
              </a:rPr>
              <a:t>il cammino circolare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" action="ppaction://hlinksldjump"/>
              </a:rPr>
              <a:t>della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" action="ppaction://hlinksldjump"/>
              </a:rPr>
              <a:t>progettazione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dà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anche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il via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nuova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definizione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della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strada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percorrere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restituendo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comunità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lo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spaccato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ciò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scuola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è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riuscita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realizzare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Rendicontazione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sociale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è un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sorta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testimone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passaggio dal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ciclo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precedente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al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successivo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aiuta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mettere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in luce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punti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forza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consolidati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le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criticità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che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ancora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necessitano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essere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affrontate</a:t>
            </a: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42F841-BDFA-9B22-CF6A-74D51934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620688"/>
            <a:ext cx="3238952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2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200CA-2F33-4ACA-95F6-A8E32312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492896"/>
            <a:ext cx="7344816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B.E.S. E INCLUSIONE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95EAA1-0314-559B-0BF7-5D36498E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96" y="4077072"/>
            <a:ext cx="5096586" cy="20386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F7A863-EEBB-E0E6-8DC6-226ADC1F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03237"/>
            <a:ext cx="5182323" cy="21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6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06716"/>
            <a:ext cx="7267604" cy="142876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sz="4000" b="1" dirty="0">
                <a:solidFill>
                  <a:srgbClr val="0070C0"/>
                </a:solidFill>
                <a:latin typeface="+mn-lt"/>
              </a:rPr>
              <a:t>LA LUNGA STORIA DEI BISOGNI EDUCATIVI SPECIALI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 descr="inclusione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665" y="1885366"/>
            <a:ext cx="4043362" cy="4264023"/>
          </a:xfrm>
        </p:spPr>
      </p:pic>
      <p:sp>
        <p:nvSpPr>
          <p:cNvPr id="8" name="Freccia a sinistra 7"/>
          <p:cNvSpPr/>
          <p:nvPr/>
        </p:nvSpPr>
        <p:spPr>
          <a:xfrm>
            <a:off x="3428992" y="61436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/>
          <p:cNvSpPr/>
          <p:nvPr/>
        </p:nvSpPr>
        <p:spPr>
          <a:xfrm rot="2727988">
            <a:off x="3533004" y="344018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0800000">
            <a:off x="3286116" y="16430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808"/>
            <a:ext cx="7258072" cy="53719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err="1">
                <a:solidFill>
                  <a:srgbClr val="0070C0"/>
                </a:solidFill>
              </a:rPr>
              <a:t>B.E.S.</a:t>
            </a:r>
            <a:r>
              <a:rPr lang="it-IT" sz="3600" b="1" dirty="0">
                <a:solidFill>
                  <a:srgbClr val="0070C0"/>
                </a:solidFill>
              </a:rPr>
              <a:t>: un grande recipiente</a:t>
            </a:r>
          </a:p>
        </p:txBody>
      </p:sp>
      <p:pic>
        <p:nvPicPr>
          <p:cNvPr id="4" name="Segnaposto contenuto 3" descr="NORMATICA-BES-in-breve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857232"/>
            <a:ext cx="5572164" cy="600076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83152" cy="216916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INCLUDERE attraverso…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31567"/>
          </a:xfrm>
        </p:spPr>
        <p:txBody>
          <a:bodyPr/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 linguaggio consono nel riferirci agli alunni con certificazione di disabilità…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L’art. 4 del decreto legislativo n. 62 del 2024 (in vigore dal 30 giugno 2024), ha aggiornato la terminologia in materia di disabilità, al fine del rispetto dei diritti e della dignità delle persone con disabilità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4C599-3CCE-7218-6EC0-7F4EEA9B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4904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it-IT" sz="6600" b="1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D70F5A-CA78-7F21-1161-65C33F7B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65203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4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2AB6C5-7DA8-1018-BCCE-F9BB48C3F174}"/>
              </a:ext>
            </a:extLst>
          </p:cNvPr>
          <p:cNvSpPr txBox="1"/>
          <p:nvPr/>
        </p:nvSpPr>
        <p:spPr>
          <a:xfrm>
            <a:off x="1115616" y="764704"/>
            <a:ext cx="69127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i="1" dirty="0"/>
              <a:t>Art. 4 co. 1 d.lgs. 62/2024 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decorrere dalla data di entrata in vigore del presente decreto: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a) la parola: «handicap», ovunque ricorre, è sostituita dalle seguenti: «condizione di disabilità»; 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b) le parole: «persona handicappata», «portatore di handicap», «persona affetta da disabilità», «disabile» e «diversamente abile», ovunque ricorrono, sono sostituite dalle seguenti: «persona con disabilità»; 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c) le parole: «con connotazione di gravità» e «in situazione di gravità», ove ricorrono e sono riferite alle persone indicate alla lettera b) sono sostituite dalle seguenti: «con necessità di sostegno elevato o molto elevato»; 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d) le parole: «disabile grave», ove ricorrono, sono sostituite dalle seguenti: «persona con necessità di sostegno intensivo».</a:t>
            </a:r>
          </a:p>
        </p:txBody>
      </p:sp>
    </p:spTree>
    <p:extLst>
      <p:ext uri="{BB962C8B-B14F-4D97-AF65-F5344CB8AC3E}">
        <p14:creationId xmlns:p14="http://schemas.microsoft.com/office/powerpoint/2010/main" val="397323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4C3980-3459-4A54-9974-F2B7FE7C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RISPOSTE AI BISOGNI DI TUTTI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7C1DBF-63FC-6151-69C6-F5835250E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Progetto dello sportello pedagogico SPES</a:t>
            </a:r>
          </a:p>
          <a:p>
            <a:pPr algn="just"/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Progetto </a:t>
            </a:r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INDACo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Progetto P.I.P.P.I. dell’Azienda Speciale Medio Olona</a:t>
            </a:r>
          </a:p>
          <a:p>
            <a:pPr algn="just"/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CTS/ CTI/ Sportello Autismo</a:t>
            </a:r>
          </a:p>
          <a:p>
            <a:pPr algn="just"/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algn="just"/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Mediazione culturale</a:t>
            </a:r>
          </a:p>
          <a:p>
            <a:pPr algn="just"/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Progetti PNRR e progetti vari in collaborazione con professionisti esterni (madrelingua, STEM, affettività, sportello psicologico)</a:t>
            </a:r>
          </a:p>
          <a:p>
            <a:pPr algn="just"/>
            <a:r>
              <a:rPr lang="it-IT" sz="26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 e post scuola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76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Documentazione ai sensi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Legge 104/1992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dirty="0"/>
              <a:t>DIAGNOSI FUNZIONALE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PDF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PEI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167307" y="244350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182212" y="43102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Documentazione ai sensi del decreto legislativo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i="1" dirty="0">
                <a:solidFill>
                  <a:srgbClr val="0070C0"/>
                </a:solidFill>
              </a:rPr>
              <a:t>13 aprile 2017, n.66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8868"/>
            <a:ext cx="7239000" cy="4026868"/>
          </a:xfrm>
        </p:spPr>
        <p:txBody>
          <a:bodyPr/>
          <a:lstStyle/>
          <a:p>
            <a:pPr algn="ctr"/>
            <a:r>
              <a:rPr lang="it-IT" sz="3200" u="sng" dirty="0"/>
              <a:t>D.Lgs</a:t>
            </a:r>
            <a:r>
              <a:rPr lang="it-IT" sz="3200" u="sng" dirty="0" err="1"/>
              <a:t>.66/20</a:t>
            </a:r>
            <a:r>
              <a:rPr lang="it-IT" sz="3200" u="sng" dirty="0"/>
              <a:t>17</a:t>
            </a:r>
            <a:r>
              <a:rPr lang="it-IT" dirty="0"/>
              <a:t>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786182" y="37861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786050" y="5143512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u="sng" dirty="0"/>
              <a:t>D.Lgs</a:t>
            </a:r>
            <a:r>
              <a:rPr lang="it-IT" sz="3200" u="sng" dirty="0" err="1"/>
              <a:t>.96/20</a:t>
            </a:r>
            <a:r>
              <a:rPr lang="it-IT" sz="3200" u="sng" dirty="0"/>
              <a:t>19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Un po’ di aggiornamenti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20 maggio scorso, il Governo ha approvato in via preliminare il decreto che modifica il D.lgs. n. 66/2017, recante norme per la promozione dell’inclusione scolastica degli studenti con disabilità</a:t>
            </a:r>
          </a:p>
          <a:p>
            <a:pPr algn="just" fontAlgn="base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profilo di funzionamento (PF) sostituisce il profilo dinamico funzionale (PDF).</a:t>
            </a:r>
          </a:p>
          <a:p>
            <a:pPr algn="just" fontAlgn="base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PF è redatto sulla base dei criteri del modello bio-psico-sociale della Classificazione internazionale del funzionamento, della disabilità e della salute (ICF) dell’Organizzazione Mondiale della Sanità (OMS) ed è  complementare alla formulazione del Piano Educativo Individualizzato (PEI).</a:t>
            </a:r>
          </a:p>
          <a:p>
            <a:pPr algn="just" fontAlgn="base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Allo stato attuale criteri, contenuti e modalità di redazione del Profilo di funzionamento, dovranno essere indicati tramite apposite Linee Guida 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NUOVI GRUPPI PER L’INCLUSIONE SCOLASTICA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71744"/>
            <a:ext cx="7239000" cy="2928958"/>
          </a:xfrm>
        </p:spPr>
        <p:txBody>
          <a:bodyPr/>
          <a:lstStyle/>
          <a:p>
            <a:pPr algn="just"/>
            <a:r>
              <a:rPr lang="it-IT" dirty="0"/>
              <a:t>GLIR (supporto e consulenza)</a:t>
            </a:r>
          </a:p>
          <a:p>
            <a:pPr algn="just"/>
            <a:r>
              <a:rPr lang="it-IT" dirty="0"/>
              <a:t>GIT (consulenza e proposta) </a:t>
            </a:r>
          </a:p>
          <a:p>
            <a:pPr algn="just"/>
            <a:r>
              <a:rPr lang="it-IT" dirty="0"/>
              <a:t>GLI (programmazione, proposta e supporto al Collegio dei docenti in materia di inclusione)</a:t>
            </a:r>
          </a:p>
          <a:p>
            <a:pPr algn="just"/>
            <a:r>
              <a:rPr lang="it-IT" dirty="0"/>
              <a:t>GLO (stesura e approvazione del PEI)</a:t>
            </a:r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srgbClr val="0070C0"/>
                </a:solidFill>
              </a:rPr>
              <a:t>DOCUMENTAZIONE INCLUSIVA DELL’IC MANZONI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536504"/>
          </a:xfrm>
        </p:spPr>
        <p:txBody>
          <a:bodyPr>
            <a:normAutofit fontScale="55000" lnSpcReduction="20000"/>
          </a:bodyPr>
          <a:lstStyle/>
          <a:p>
            <a:pPr algn="ctr"/>
            <a:endParaRPr lang="it-IT" sz="3200" dirty="0"/>
          </a:p>
          <a:p>
            <a:pPr algn="just"/>
            <a:r>
              <a:rPr lang="it-IT" sz="3200" dirty="0"/>
              <a:t>PIATTAFORMA COSMI ICF</a:t>
            </a:r>
          </a:p>
          <a:p>
            <a:pPr algn="just"/>
            <a:r>
              <a:rPr lang="it-IT" sz="3200" dirty="0"/>
              <a:t>PIATTAFORMA COSMI PDP</a:t>
            </a:r>
          </a:p>
          <a:p>
            <a:pPr algn="just"/>
            <a:r>
              <a:rPr lang="it-IT" sz="3200" dirty="0"/>
              <a:t>TABELLA INIZIALE APPROVAZIONE PEI E PDP</a:t>
            </a:r>
          </a:p>
          <a:p>
            <a:pPr algn="just"/>
            <a:r>
              <a:rPr lang="it-IT" sz="3200" dirty="0"/>
              <a:t>VERBALI GLO</a:t>
            </a:r>
          </a:p>
          <a:p>
            <a:pPr algn="just"/>
            <a:r>
              <a:rPr lang="it-IT" sz="3200" dirty="0"/>
              <a:t>SCHEDA MONITORAGGIO INTERMEDIA E FINALE PDP</a:t>
            </a:r>
          </a:p>
          <a:p>
            <a:pPr algn="just"/>
            <a:r>
              <a:rPr lang="it-IT" sz="3200" dirty="0"/>
              <a:t>MODULO PER LA RIDUZIONE ORARIA</a:t>
            </a:r>
          </a:p>
          <a:p>
            <a:pPr algn="just"/>
            <a:r>
              <a:rPr lang="it-IT" sz="3200" dirty="0"/>
              <a:t>PI (= PIANO PER L’INCLUSIONE)</a:t>
            </a:r>
          </a:p>
          <a:p>
            <a:pPr algn="just"/>
            <a:r>
              <a:rPr lang="it-IT" sz="3200" dirty="0"/>
              <a:t>PROTOCOLLO PER LA PREVENZIONE E IL CONTRASTO DEI FENOMENI DI BULLISMO E CYBERBULLISMO </a:t>
            </a:r>
          </a:p>
          <a:p>
            <a:pPr algn="just"/>
            <a:r>
              <a:rPr lang="it-IT" sz="3200" dirty="0"/>
              <a:t>PROTOCOLLO DI ACCOGLIENZA DEGLI ALUNNI STRANIERI ED ESULI</a:t>
            </a:r>
          </a:p>
          <a:p>
            <a:pPr algn="just"/>
            <a:r>
              <a:rPr lang="it-IT" sz="3200" dirty="0"/>
              <a:t>PROTOCOLLO PER L’INCLUSIONE SCOLASTICA DEGLI ALUNNI ADOTTATI</a:t>
            </a:r>
          </a:p>
          <a:p>
            <a:endParaRPr lang="it-IT" sz="3200" dirty="0"/>
          </a:p>
          <a:p>
            <a:pPr marL="0" indent="0">
              <a:buNone/>
            </a:pPr>
            <a:r>
              <a:rPr lang="it-IT" sz="3200" dirty="0">
                <a:hlinkClick r:id="rId2"/>
              </a:rPr>
              <a:t>https://istitutocomprensivocastellanza.edu.it/servizi/46-modulistica-docenti</a:t>
            </a:r>
            <a:endParaRPr lang="it-IT" sz="3200" dirty="0"/>
          </a:p>
          <a:p>
            <a:endParaRPr lang="it-IT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Chi insegna davvero?</a:t>
            </a:r>
          </a:p>
        </p:txBody>
      </p:sp>
      <p:pic>
        <p:nvPicPr>
          <p:cNvPr id="4" name="Segnaposto contenuto 3" descr="ringraziare insegnant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535893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2E7E8-9F8C-80D9-F789-E5BB43D4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6" y="2744923"/>
            <a:ext cx="3808187" cy="1656184"/>
          </a:xfrm>
        </p:spPr>
        <p:txBody>
          <a:bodyPr anchor="b">
            <a:norm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</a:rPr>
              <a:t>Il Piano Triennale dell’Offerta Formativa </a:t>
            </a:r>
            <a:br>
              <a:rPr lang="it-IT" sz="3000" b="1" dirty="0">
                <a:solidFill>
                  <a:srgbClr val="0070C0"/>
                </a:solidFill>
              </a:rPr>
            </a:br>
            <a:r>
              <a:rPr lang="it-IT" sz="3000" b="1" dirty="0">
                <a:solidFill>
                  <a:srgbClr val="0070C0"/>
                </a:solidFill>
              </a:rPr>
              <a:t>(PTOF)</a:t>
            </a:r>
          </a:p>
        </p:txBody>
      </p:sp>
      <p:sp>
        <p:nvSpPr>
          <p:cNvPr id="45" name="Segnaposto contenuto 2">
            <a:extLst>
              <a:ext uri="{FF2B5EF4-FFF2-40B4-BE49-F238E27FC236}">
                <a16:creationId xmlns:a16="http://schemas.microsoft.com/office/drawing/2014/main" id="{57A34AC6-6429-D9C5-0AA5-9688424BE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69" y="620688"/>
            <a:ext cx="3646835" cy="5904655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</a:rPr>
              <a:t>L’acronimo </a:t>
            </a:r>
            <a:r>
              <a:rPr lang="it-IT" sz="1400" b="1" dirty="0">
                <a:latin typeface="Arial" panose="020B0604020202020204" pitchFamily="34" charset="0"/>
              </a:rPr>
              <a:t>PTOF</a:t>
            </a:r>
            <a:r>
              <a:rPr lang="it-IT" sz="1400" dirty="0">
                <a:latin typeface="Arial" panose="020B0604020202020204" pitchFamily="34" charset="0"/>
              </a:rPr>
              <a:t> si riferisce al </a:t>
            </a:r>
            <a:r>
              <a:rPr lang="it-IT" sz="1400" b="1" dirty="0">
                <a:latin typeface="Arial" panose="020B0604020202020204" pitchFamily="34" charset="0"/>
              </a:rPr>
              <a:t>Piano Triennale dell’Offerta Formativa</a:t>
            </a:r>
            <a:r>
              <a:rPr lang="it-IT" sz="1400" dirty="0"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</a:rPr>
              <a:t>Si tratta di un importante documento redatto da ogni istituzione scolastica e istituito dalla Legge 107/2015 in sostituzione del </a:t>
            </a:r>
            <a:r>
              <a:rPr lang="it-IT" sz="1400" b="1" dirty="0">
                <a:latin typeface="Arial" panose="020B0604020202020204" pitchFamily="34" charset="0"/>
              </a:rPr>
              <a:t>POF</a:t>
            </a:r>
            <a:r>
              <a:rPr lang="it-IT" sz="1400" dirty="0">
                <a:latin typeface="Arial" panose="020B0604020202020204" pitchFamily="34" charset="0"/>
              </a:rPr>
              <a:t> (</a:t>
            </a:r>
            <a:r>
              <a:rPr lang="it-IT" sz="1400" b="1" dirty="0">
                <a:latin typeface="Arial" panose="020B0604020202020204" pitchFamily="34" charset="0"/>
              </a:rPr>
              <a:t>Piano dell’Offerta Formativa</a:t>
            </a:r>
            <a:r>
              <a:rPr lang="it-IT" sz="1400" dirty="0">
                <a:latin typeface="Arial" panose="020B0604020202020204" pitchFamily="34" charset="0"/>
              </a:rPr>
              <a:t>). Secondo il DPR 275/1999 che stabilisce il regolamento in materia di autonomia scolastica, il Piano è “il documento fondamentale costitutivo dell’identità culturale e progettuale delle istituzioni scolastiche ed esplicita la progettazione curriculare, extracurriculare, educativa ed organizzativa che le singole scuole adottano nell’ambito della loro autonomia”.</a:t>
            </a:r>
          </a:p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</a:rPr>
              <a:t>Proprio con la Legge 107/2015 viene stabilita la procedura di elaborazione del PTOF che, in quanto evoluzione diretta del POF, si occupa della </a:t>
            </a:r>
            <a:r>
              <a:rPr lang="it-IT" sz="1400" b="1" dirty="0">
                <a:latin typeface="Arial" panose="020B0604020202020204" pitchFamily="34" charset="0"/>
              </a:rPr>
              <a:t>promozione della progettualità scolastica</a:t>
            </a:r>
            <a:r>
              <a:rPr lang="it-IT" sz="1400" dirty="0">
                <a:latin typeface="Arial" panose="020B0604020202020204" pitchFamily="34" charset="0"/>
              </a:rPr>
              <a:t> e presenta </a:t>
            </a:r>
            <a:r>
              <a:rPr lang="it-IT" sz="1400" b="1" dirty="0">
                <a:latin typeface="Arial" panose="020B0604020202020204" pitchFamily="34" charset="0"/>
              </a:rPr>
              <a:t>finalità organizzative e informative</a:t>
            </a:r>
            <a:r>
              <a:rPr lang="it-IT" sz="1400" dirty="0">
                <a:latin typeface="Arial" panose="020B0604020202020204" pitchFamily="34" charset="0"/>
              </a:rPr>
              <a:t>. È infatti un documento che viene messo a disposizione di tutta la componente scolastica, interna ed esterna, e consultabile in qualsiasi momento anche dalle famiglie, dagli alunni e da enti o associazioni a contatto con la scuola. Per questo motivo, il PTOF è pubblicato sul sito dell’istituto.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8689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B20E5-4966-38E4-3EF5-5C76D398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1118899"/>
            <a:ext cx="7533017" cy="658297"/>
          </a:xfrm>
        </p:spPr>
        <p:txBody>
          <a:bodyPr anchor="ctr">
            <a:norm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</a:rPr>
              <a:t>Consultare e interpretare il documento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B8883D8-3B96-1F07-22BC-0DADCE354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893088"/>
              </p:ext>
            </p:extLst>
          </p:nvPr>
        </p:nvGraphicFramePr>
        <p:xfrm>
          <a:off x="251520" y="1777196"/>
          <a:ext cx="8640960" cy="424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30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69B14-A75F-7050-AF8B-48E9F316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06" y="476673"/>
            <a:ext cx="3733482" cy="720079"/>
          </a:xfrm>
        </p:spPr>
        <p:txBody>
          <a:bodyPr>
            <a:normAutofit/>
          </a:bodyPr>
          <a:lstStyle/>
          <a:p>
            <a:r>
              <a:rPr lang="it-IT" sz="2700" b="1" dirty="0">
                <a:solidFill>
                  <a:srgbClr val="0070C0"/>
                </a:solidFill>
              </a:rPr>
              <a:t>INDICE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EB6A45F0-B43F-ED63-CF7D-D9AC9ED4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340768"/>
            <a:ext cx="3733184" cy="50405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scuola e il suo contesto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Analisi del contesto e dei bisogni del territorio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Caratteristiche principali della scuola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Ricognizione attrezzature e infrastrutture materiali </a:t>
            </a:r>
          </a:p>
          <a:p>
            <a:pPr marL="0" indent="0" algn="just">
              <a:buNone/>
            </a:pP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Risorse</a:t>
            </a:r>
            <a:r>
              <a:rPr lang="it-IT" sz="1600" kern="100" spc="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professionali</a:t>
            </a:r>
          </a:p>
          <a:p>
            <a:pPr marL="0" indent="0" algn="just">
              <a:buNone/>
            </a:pP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scelte strategiche 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Aspetti generali 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Obiettivi formativi prioritari (art. 1, comma 7 L. 107/15) 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Piano di miglioramento 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Principali elementi di innovazione </a:t>
            </a:r>
          </a:p>
          <a:p>
            <a:pPr marL="0" indent="0" algn="just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Iniziative previste in relazione alla «Missione 1.4 - Istruzione» del PNRR</a:t>
            </a:r>
          </a:p>
          <a:p>
            <a:pPr marL="0" indent="0">
              <a:buNone/>
            </a:pPr>
            <a:endParaRPr lang="it-IT" sz="975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975" dirty="0">
              <a:solidFill>
                <a:schemeClr val="tx2"/>
              </a:solidFill>
            </a:endParaRPr>
          </a:p>
        </p:txBody>
      </p:sp>
      <p:pic>
        <p:nvPicPr>
          <p:cNvPr id="20" name="Graphic 19" descr="Libri">
            <a:extLst>
              <a:ext uri="{FF2B5EF4-FFF2-40B4-BE49-F238E27FC236}">
                <a16:creationId xmlns:a16="http://schemas.microsoft.com/office/drawing/2014/main" id="{60D4B076-5453-D6C1-CA54-BA828ECF5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1295" y="2079067"/>
            <a:ext cx="2715016" cy="2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3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ED6AC-0819-54BD-942C-906C78E3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" y="1339851"/>
            <a:ext cx="3230427" cy="648989"/>
          </a:xfrm>
        </p:spPr>
        <p:txBody>
          <a:bodyPr anchor="t">
            <a:norm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</a:rPr>
              <a:t>INDICE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967313-DF8E-0353-B0B6-1C0980CE7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238" y="548680"/>
            <a:ext cx="4880210" cy="58326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L'offerta formativa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Aspetti generali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Traguardi attesi in uscita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Insegnamenti e quadri orario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Curricolo di Istituto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Moduli di orientamento formativo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Iniziative di ampliamento dell'offerta formativa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Valutazione degli apprendimenti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Azioni della Scuola per l'inclusione scolastica</a:t>
            </a:r>
          </a:p>
          <a:p>
            <a:pPr marL="0" indent="0">
              <a:buNone/>
            </a:pPr>
            <a:r>
              <a:rPr lang="it-IT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Organizzazione</a:t>
            </a:r>
            <a:r>
              <a:rPr lang="it-IT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Aspetti generali 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Modello organizzativo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Organizzazione Uffici e modalità di rapporto con l’utenza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Reti e Convenzioni attivate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Piano di formazione del personale docente</a:t>
            </a:r>
          </a:p>
          <a:p>
            <a:pPr marL="0" indent="0">
              <a:buNone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Piano di formazione del personale ATA</a:t>
            </a:r>
          </a:p>
          <a:p>
            <a:endParaRPr lang="it-IT" sz="1125" dirty="0"/>
          </a:p>
        </p:txBody>
      </p:sp>
      <p:pic>
        <p:nvPicPr>
          <p:cNvPr id="14" name="Graphic 6" descr="Libri">
            <a:extLst>
              <a:ext uri="{FF2B5EF4-FFF2-40B4-BE49-F238E27FC236}">
                <a16:creationId xmlns:a16="http://schemas.microsoft.com/office/drawing/2014/main" id="{13180EBA-F047-A0C4-4D86-25380D149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601" y="2793705"/>
            <a:ext cx="1656020" cy="16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6B524-3F8A-089D-C5E5-D0091CC7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32657"/>
            <a:ext cx="3454146" cy="432047"/>
          </a:xfrm>
        </p:spPr>
        <p:txBody>
          <a:bodyPr>
            <a:normAutofit/>
          </a:bodyPr>
          <a:lstStyle/>
          <a:p>
            <a:r>
              <a:rPr lang="it-IT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- VISION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C4C1B1-F5EC-28DF-4221-2E025940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764705"/>
            <a:ext cx="5264640" cy="5904656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nostro Istituto pone attenzione alla persona: afferma la centralità della persona che apprende e del suo benessere psicofisico, promuovendo la sua crescita in un clima positivo di relazione e di confronto; riconosce e tiene conto della diversità di ognuno; presta attenzione alla situazione di ogni alunno ed alunna per definire ed attuare le strategie più adatte alla loro crescita; favorisce un apprendimento attivo, critico ed efficace; promuove atteggiamenti di solidarietà, di pace, di rispetto dei diritti umani.</a:t>
            </a:r>
          </a:p>
          <a:p>
            <a:pPr marL="0" indent="0" algn="just">
              <a:buNone/>
            </a:pP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Inoltre valorizza le competenze sociali, civiche e di cittadinanza integrando i temi della salute, della sicurezza, della legalità e della promozione di una cultura di pace e non violenza nel curricolo scolastico per guidare gli alunni e le alunne a gestire le emozioni, al fine di renderli capaci di affrontare efficacemente le sfide della vita quotidiana, presupposti di un atteggiamento responsabile e costruttivo. </a:t>
            </a:r>
          </a:p>
          <a:p>
            <a:pPr marL="0" indent="0" algn="just">
              <a:buNone/>
            </a:pP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INCLUSIONE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 scuola si attiva per favorire l'accoglienza sia nella comune fase d'ingresso nella istituzione scolastica, sia per l'inserimento di alunni diversamente abili, stranieri o in condizioni di svantaggio. L’Istituto fa fronte alle diverse problematiche e attiva tutti i possibili percorsi di inclusione. </a:t>
            </a:r>
          </a:p>
          <a:p>
            <a:pPr marL="0" indent="0" algn="just">
              <a:buNone/>
            </a:pP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EFFICACIA E TRASPARENZA: 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 scuola si impegna ad offrire un'articolata gamma di opportunità educative congruenti ed efficaci che assumono i bisogni degli alunni come vincoli prioritari e ineludibili e il "successo formativo" come diritto di tutti e di ciascuno; garantisce, inoltre, un'adeguata informazione su tutte le attività promosse. </a:t>
            </a:r>
          </a:p>
          <a:p>
            <a:pPr marL="0" indent="0" algn="just">
              <a:buNone/>
            </a:pP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 E CONDIVISIONE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la scuola promuove la partecipazione e la collaborazione di tutte le componenti interessate (operatori scolastici, genitori, amministrazioni territoriali...) per poter svolgere in modo efficace ed efficiente il suo compito e per progettare e realizzare le diverse iniziative di ampliamento delle opportunità formative</a:t>
            </a:r>
          </a:p>
          <a:p>
            <a:pPr marL="0" indent="0" algn="just">
              <a:buNone/>
            </a:pP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PORRE ATTENZIONE ALL’EFFICACIA: 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scuola sostiene la professionalità dei docenti quali promotori dell’apprendimento. </a:t>
            </a:r>
          </a:p>
          <a:p>
            <a:pPr marL="0" indent="0" algn="just">
              <a:buNone/>
            </a:pP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https://istitutocomprensivocastellanza.edu.it/allegati/all/1113-ptof-22-25-rev-23-24.pdf</a:t>
            </a:r>
            <a:endParaRPr lang="it-IT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 descr="Mani che si tengono per i polsi e si uniscono per formare un cerchio">
            <a:extLst>
              <a:ext uri="{FF2B5EF4-FFF2-40B4-BE49-F238E27FC236}">
                <a16:creationId xmlns:a16="http://schemas.microsoft.com/office/drawing/2014/main" id="{DEBD399D-D013-9EE9-001F-381F44EF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51" r="18515" b="-1"/>
          <a:stretch/>
        </p:blipFill>
        <p:spPr>
          <a:xfrm>
            <a:off x="6084168" y="1556792"/>
            <a:ext cx="2919987" cy="32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CE308C-2927-DC6C-84C6-31BBAD7D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01" y="2276872"/>
            <a:ext cx="7975798" cy="2088232"/>
          </a:xfrm>
        </p:spPr>
        <p:txBody>
          <a:bodyPr>
            <a:noAutofit/>
          </a:bodyPr>
          <a:lstStyle/>
          <a:p>
            <a:pPr algn="ctr"/>
            <a:br>
              <a:rPr lang="it-IT" sz="4800" b="1" dirty="0">
                <a:solidFill>
                  <a:srgbClr val="0070C0"/>
                </a:solidFill>
              </a:rPr>
            </a:br>
            <a:r>
              <a:rPr lang="it-IT" sz="4800" b="1" dirty="0">
                <a:solidFill>
                  <a:srgbClr val="0070C0"/>
                </a:solidFill>
              </a:rPr>
              <a:t>NIV</a:t>
            </a:r>
            <a:br>
              <a:rPr lang="it-IT" sz="4800" b="1" dirty="0">
                <a:solidFill>
                  <a:srgbClr val="0070C0"/>
                </a:solidFill>
              </a:rPr>
            </a:br>
            <a:r>
              <a:rPr lang="it-IT" sz="4800" b="1" dirty="0">
                <a:solidFill>
                  <a:srgbClr val="0070C0"/>
                </a:solidFill>
              </a:rPr>
              <a:t>RAV</a:t>
            </a:r>
            <a:br>
              <a:rPr lang="it-IT" sz="4800" b="1" dirty="0">
                <a:solidFill>
                  <a:srgbClr val="0070C0"/>
                </a:solidFill>
              </a:rPr>
            </a:br>
            <a:r>
              <a:rPr lang="it-IT" sz="4800" b="1" dirty="0">
                <a:solidFill>
                  <a:srgbClr val="0070C0"/>
                </a:solidFill>
              </a:rPr>
              <a:t>PDM </a:t>
            </a:r>
            <a:br>
              <a:rPr lang="it-IT" sz="5400" b="1" dirty="0">
                <a:solidFill>
                  <a:srgbClr val="0070C0"/>
                </a:solidFill>
              </a:rPr>
            </a:br>
            <a:endParaRPr lang="it-IT" sz="5400" b="1" dirty="0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CF3691-4962-2CB4-8A16-50B267A5A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19" y="4950306"/>
            <a:ext cx="1790950" cy="16290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AE47956-7A72-D664-5F1D-581AF3596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2016224" cy="14761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84A4200-4C0F-A440-FA54-F6F09CAC4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522" y="250798"/>
            <a:ext cx="1971950" cy="147658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D96F868-57C2-C2E5-C5FC-0FD549E79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214402"/>
            <a:ext cx="2049282" cy="13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A3D854-11BA-FCE4-55D4-7DBD3C085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33A9-743B-4267-E647-5F839A19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77641"/>
            <a:ext cx="6858000" cy="113533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NIV</a:t>
            </a:r>
            <a:br>
              <a:rPr lang="en-US" dirty="0"/>
            </a:b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Interno di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9C3C3-0183-53A6-BC87-02F78FC4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789039"/>
            <a:ext cx="7416823" cy="1944217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Docenti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Primaria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Secondaria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Primo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Dirigente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Scolastico 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Segreteria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amministrativa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collaborano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stesura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DOCUMENTI STRATEGICI DELLA SCUOLA</a:t>
            </a:r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A6F2D03A-4244-1B9B-2CF1-AFD431AC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37779"/>
            <a:ext cx="3909393" cy="12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3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</TotalTime>
  <Words>1717</Words>
  <Application>Microsoft Office PowerPoint</Application>
  <PresentationFormat>Presentazione su schermo (4:3)</PresentationFormat>
  <Paragraphs>158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Tema di Office</vt:lpstr>
      <vt:lpstr>INCONTRO FORMATIVO  DOCENTI NEOASSUNTI TIROCINANTI A.S. 2024/2025</vt:lpstr>
      <vt:lpstr>Presentazione standard di PowerPoint</vt:lpstr>
      <vt:lpstr>Il Piano Triennale dell’Offerta Formativa  (PTOF)</vt:lpstr>
      <vt:lpstr>Consultare e interpretare il documento</vt:lpstr>
      <vt:lpstr>INDICE</vt:lpstr>
      <vt:lpstr>INDICE</vt:lpstr>
      <vt:lpstr>MISSION - VISION</vt:lpstr>
      <vt:lpstr> NIV RAV PDM  </vt:lpstr>
      <vt:lpstr>                                     NIV Nucleo Interno di Valutazione</vt:lpstr>
      <vt:lpstr>Presentazione standard di PowerPoint</vt:lpstr>
      <vt:lpstr>Presentazione standard di PowerPoint</vt:lpstr>
      <vt:lpstr>Presentazione standard di PowerPoint</vt:lpstr>
      <vt:lpstr>                      IL RAV</vt:lpstr>
      <vt:lpstr>                       IL PDM</vt:lpstr>
      <vt:lpstr>LA RENDICONTAZIONE               SOCIALE</vt:lpstr>
      <vt:lpstr>B.E.S. E INCLUSIONE</vt:lpstr>
      <vt:lpstr> LA LUNGA STORIA DEI BISOGNI EDUCATIVI SPECIALI </vt:lpstr>
      <vt:lpstr>B.E.S.: un grande recipiente</vt:lpstr>
      <vt:lpstr>INCLUDERE attraverso…</vt:lpstr>
      <vt:lpstr>Presentazione standard di PowerPoint</vt:lpstr>
      <vt:lpstr>RISPOSTE AI BISOGNI DI TUTTI</vt:lpstr>
      <vt:lpstr>Documentazione ai sensi  Legge 104/1992 </vt:lpstr>
      <vt:lpstr>Documentazione ai sensi del decreto legislativo  13 aprile 2017, n.66</vt:lpstr>
      <vt:lpstr>Un po’ di aggiornamenti …</vt:lpstr>
      <vt:lpstr>NUOVI GRUPPI PER L’INCLUSIONE SCOLASTICA</vt:lpstr>
      <vt:lpstr>DOCUMENTAZIONE INCLUSIVA DELL’IC MANZONI</vt:lpstr>
      <vt:lpstr>Chi insegna davvero?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CIRCOLO DIDATTICO DI MUGNANO</dc:title>
  <dc:creator>Asus</dc:creator>
  <cp:lastModifiedBy>Raffaella Liccardo</cp:lastModifiedBy>
  <cp:revision>71</cp:revision>
  <dcterms:created xsi:type="dcterms:W3CDTF">2020-01-11T21:15:03Z</dcterms:created>
  <dcterms:modified xsi:type="dcterms:W3CDTF">2025-04-22T14:10:23Z</dcterms:modified>
</cp:coreProperties>
</file>